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0"/>
  </p:notesMasterIdLst>
  <p:handoutMasterIdLst>
    <p:handoutMasterId r:id="rId11"/>
  </p:handoutMasterIdLst>
  <p:sldIdLst>
    <p:sldId id="330" r:id="rId2"/>
    <p:sldId id="284" r:id="rId3"/>
    <p:sldId id="331" r:id="rId4"/>
    <p:sldId id="282" r:id="rId5"/>
    <p:sldId id="333" r:id="rId6"/>
    <p:sldId id="334" r:id="rId7"/>
    <p:sldId id="336" r:id="rId8"/>
    <p:sldId id="335" r:id="rId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E36AF8D-5BEB-E041-9101-0495C1E2400F}">
          <p14:sldIdLst>
            <p14:sldId id="330"/>
            <p14:sldId id="284"/>
            <p14:sldId id="331"/>
            <p14:sldId id="282"/>
            <p14:sldId id="333"/>
            <p14:sldId id="334"/>
            <p14:sldId id="336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4FBFD3"/>
    <a:srgbClr val="E4067E"/>
    <a:srgbClr val="4F4C4E"/>
    <a:srgbClr val="808285"/>
    <a:srgbClr val="96004F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4" autoAdjust="0"/>
    <p:restoredTop sz="95801"/>
  </p:normalViewPr>
  <p:slideViewPr>
    <p:cSldViewPr snapToGrid="0" snapToObjects="1" showGuides="1">
      <p:cViewPr>
        <p:scale>
          <a:sx n="109" d="100"/>
          <a:sy n="109" d="100"/>
        </p:scale>
        <p:origin x="9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944"/>
    </p:cViewPr>
  </p:sorterViewPr>
  <p:notesViewPr>
    <p:cSldViewPr snapToGrid="0" snapToObjects="1">
      <p:cViewPr varScale="1">
        <p:scale>
          <a:sx n="108" d="100"/>
          <a:sy n="108" d="100"/>
        </p:scale>
        <p:origin x="316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233B-0833-EF40-A4A4-4DDA2CCDF12B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8668B-42F9-8648-A8AF-436CB12C4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6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1" y="1965075"/>
            <a:ext cx="12192000" cy="4892925"/>
            <a:chOff x="-1" y="1965075"/>
            <a:chExt cx="12192000" cy="4892925"/>
          </a:xfrm>
        </p:grpSpPr>
        <p:sp>
          <p:nvSpPr>
            <p:cNvPr id="10" name="Freeform 9"/>
            <p:cNvSpPr/>
            <p:nvPr userDrawn="1"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3" name="Picture 3" descr="C:\Users\ipihu\Desktop\logo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1965075"/>
              <a:ext cx="2449513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66097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2276" y="447212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t-EE" sz="3600" dirty="0"/>
              <a:t>Presentatsiooni Pealkiri</a:t>
            </a:r>
            <a:endParaRPr lang="et-EE" sz="3600" dirty="0">
              <a:solidFill>
                <a:schemeClr val="accent1"/>
              </a:solidFill>
            </a:endParaRP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64578" y="5791200"/>
            <a:ext cx="4738535" cy="7827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 dirty="0"/>
              <a:t>Nimi </a:t>
            </a:r>
            <a:r>
              <a:rPr lang="et-EE" sz="1800" dirty="0" err="1"/>
              <a:t>Nimeste</a:t>
            </a:r>
            <a:br>
              <a:rPr lang="et-EE" sz="1800" dirty="0"/>
            </a:br>
            <a:r>
              <a:rPr lang="et-EE" sz="1800" dirty="0"/>
              <a:t>Teaduskond / instituut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Tallinna</a:t>
            </a:r>
            <a:r>
              <a:rPr lang="en-US" sz="1800" dirty="0"/>
              <a:t> </a:t>
            </a:r>
            <a:r>
              <a:rPr lang="en-US" sz="1800" dirty="0" err="1"/>
              <a:t>Tehnikaülikool</a:t>
            </a:r>
            <a:endParaRPr lang="et-EE" sz="180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8656883" y="6257244"/>
            <a:ext cx="267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t-EE" dirty="0" err="1">
                <a:solidFill>
                  <a:srgbClr val="332B60"/>
                </a:solidFill>
                <a:latin typeface="+mn-lt"/>
              </a:rPr>
              <a:t>pp.kk.aaaa</a:t>
            </a:r>
            <a:endParaRPr lang="et-EE" dirty="0">
              <a:solidFill>
                <a:srgbClr val="332B60"/>
              </a:solidFill>
              <a:latin typeface="+mn-lt"/>
            </a:endParaRP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42276" y="4961733"/>
            <a:ext cx="8892396" cy="4814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t-EE" sz="3600" dirty="0">
                <a:solidFill>
                  <a:schemeClr val="accent1"/>
                </a:solidFill>
              </a:rPr>
              <a:t>vajadusel kahel real</a:t>
            </a:r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 tekstilaade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Pildi lisamiseks klõpsake ikooni</a:t>
            </a:r>
            <a:endParaRPr lang="en-US" noProof="0" dirty="0"/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-1" y="1965075"/>
            <a:ext cx="12192000" cy="4892925"/>
            <a:chOff x="-1" y="1965075"/>
            <a:chExt cx="12192000" cy="4892925"/>
          </a:xfrm>
        </p:grpSpPr>
        <p:sp>
          <p:nvSpPr>
            <p:cNvPr id="7" name="Freeform 6"/>
            <p:cNvSpPr/>
            <p:nvPr userDrawn="1"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8" name="Picture 3" descr="C:\Users\ipihu\Desktop\logo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1965075"/>
              <a:ext cx="2449513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2403" y="479792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chemeClr val="accent3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r>
              <a:rPr lang="et-EE" altLang="en-US" sz="2900" dirty="0" err="1">
                <a:solidFill>
                  <a:schemeClr val="tx2"/>
                </a:solidFill>
              </a:rPr>
              <a:t>VaheSLAIDI</a:t>
            </a:r>
            <a:r>
              <a:rPr lang="et-EE" altLang="en-US" sz="2900" dirty="0">
                <a:solidFill>
                  <a:schemeClr val="tx2"/>
                </a:solidFill>
              </a:rPr>
              <a:t> pealkiri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altLang="en-US" sz="2900" dirty="0">
                <a:solidFill>
                  <a:schemeClr val="accent1"/>
                </a:solidFill>
              </a:rPr>
              <a:t>Vajadusel ka KAHEL või kolmel REAL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3884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2403" y="4797922"/>
            <a:ext cx="10159444" cy="16389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r>
              <a:rPr lang="en-US" altLang="en-US" dirty="0"/>
              <a:t>TALLINN</a:t>
            </a:r>
            <a:r>
              <a:rPr lang="et-EE" altLang="en-US" dirty="0"/>
              <a:t>A</a:t>
            </a:r>
            <a:r>
              <a:rPr lang="en-US" altLang="en-US" dirty="0"/>
              <a:t> </a:t>
            </a:r>
            <a:r>
              <a:rPr lang="et-EE" altLang="en-US" dirty="0"/>
              <a:t>TEHNIKAÜLIKOOL</a:t>
            </a:r>
            <a:endParaRPr lang="en-US" altLang="en-US" dirty="0"/>
          </a:p>
          <a:p>
            <a:r>
              <a:rPr lang="en-US" altLang="en-US" sz="1700" b="0" cap="none" dirty="0" err="1">
                <a:solidFill>
                  <a:schemeClr val="accent2"/>
                </a:solidFill>
              </a:rPr>
              <a:t>Ehitajate</a:t>
            </a:r>
            <a:r>
              <a:rPr lang="en-US" altLang="en-US" sz="1700" b="0" cap="none" dirty="0">
                <a:solidFill>
                  <a:schemeClr val="accent2"/>
                </a:solidFill>
              </a:rPr>
              <a:t> </a:t>
            </a:r>
            <a:r>
              <a:rPr lang="et-EE" altLang="en-US" sz="1700" b="0" cap="none" dirty="0">
                <a:solidFill>
                  <a:schemeClr val="accent2"/>
                </a:solidFill>
              </a:rPr>
              <a:t>tee</a:t>
            </a:r>
            <a:r>
              <a:rPr lang="en-US" altLang="en-US" sz="1700" b="0" cap="none" dirty="0">
                <a:solidFill>
                  <a:schemeClr val="accent2"/>
                </a:solidFill>
              </a:rPr>
              <a:t> 5, 19086 Tallinn</a:t>
            </a:r>
            <a:r>
              <a:rPr lang="et-EE" altLang="en-US" sz="1700" b="0" cap="none" dirty="0">
                <a:solidFill>
                  <a:schemeClr val="accent2"/>
                </a:solidFill>
              </a:rPr>
              <a:t>, </a:t>
            </a:r>
          </a:p>
          <a:p>
            <a:r>
              <a:rPr lang="et-EE" altLang="en-US" sz="1700" b="0" cap="none" dirty="0">
                <a:solidFill>
                  <a:schemeClr val="accent2"/>
                </a:solidFill>
              </a:rPr>
              <a:t>Tel </a:t>
            </a:r>
            <a:r>
              <a:rPr lang="en-US" altLang="en-US" sz="1700" b="0" cap="none" dirty="0">
                <a:solidFill>
                  <a:schemeClr val="accent2"/>
                </a:solidFill>
              </a:rPr>
              <a:t>620 2002 (</a:t>
            </a:r>
            <a:r>
              <a:rPr lang="et-EE" altLang="en-US" sz="1700" b="0" cap="none" dirty="0">
                <a:solidFill>
                  <a:schemeClr val="accent2"/>
                </a:solidFill>
              </a:rPr>
              <a:t>E-R</a:t>
            </a:r>
            <a:r>
              <a:rPr lang="en-US" altLang="en-US" sz="1700" b="0" cap="none" dirty="0">
                <a:solidFill>
                  <a:schemeClr val="accent2"/>
                </a:solidFill>
              </a:rPr>
              <a:t> 8.30–</a:t>
            </a:r>
            <a:r>
              <a:rPr lang="et-EE" altLang="en-US" sz="1700" b="0" cap="none" dirty="0">
                <a:solidFill>
                  <a:schemeClr val="accent2"/>
                </a:solidFill>
              </a:rPr>
              <a:t>17</a:t>
            </a:r>
            <a:r>
              <a:rPr lang="en-US" altLang="en-US" sz="1700" b="0" cap="none" dirty="0">
                <a:solidFill>
                  <a:schemeClr val="accent2"/>
                </a:solidFill>
              </a:rPr>
              <a:t>.00</a:t>
            </a:r>
            <a:r>
              <a:rPr lang="et-EE" altLang="en-US" sz="1700" b="0" cap="none" dirty="0">
                <a:solidFill>
                  <a:schemeClr val="accent2"/>
                </a:solidFill>
              </a:rPr>
              <a:t>)</a:t>
            </a:r>
            <a:endParaRPr lang="en-US" altLang="en-US" sz="1700" cap="none" dirty="0">
              <a:solidFill>
                <a:schemeClr val="accent2"/>
              </a:solidFill>
            </a:endParaRPr>
          </a:p>
          <a:p>
            <a:r>
              <a:rPr lang="en-US" altLang="en-US" sz="1700" cap="none" dirty="0">
                <a:solidFill>
                  <a:schemeClr val="accent2"/>
                </a:solidFill>
                <a:latin typeface="Verdana" panose="020B0604030504040204" pitchFamily="34" charset="0"/>
              </a:rPr>
              <a:t>t</a:t>
            </a:r>
            <a:r>
              <a:rPr lang="et-EE" altLang="en-US" sz="1700" cap="none" dirty="0" err="1">
                <a:solidFill>
                  <a:schemeClr val="accent2"/>
                </a:solidFill>
                <a:latin typeface="Verdana" panose="020B0604030504040204" pitchFamily="34" charset="0"/>
              </a:rPr>
              <a:t>altech</a:t>
            </a:r>
            <a:r>
              <a:rPr lang="en-US" altLang="en-US" sz="1700" cap="none" dirty="0">
                <a:solidFill>
                  <a:schemeClr val="accent2"/>
                </a:solidFill>
                <a:latin typeface="Verdana" panose="020B0604030504040204" pitchFamily="34" charset="0"/>
              </a:rPr>
              <a:t>.</a:t>
            </a:r>
            <a:r>
              <a:rPr lang="en-US" altLang="en-US" sz="1700" cap="none" dirty="0" err="1">
                <a:solidFill>
                  <a:schemeClr val="accent2"/>
                </a:solidFill>
                <a:latin typeface="Verdana" panose="020B0604030504040204" pitchFamily="34" charset="0"/>
              </a:rPr>
              <a:t>ee</a:t>
            </a:r>
            <a:endParaRPr lang="en-US" altLang="en-US" sz="1700" cap="none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lang="en-US" altLang="en-US" sz="1800" smtClean="0">
                <a:solidFill>
                  <a:srgbClr val="332B60"/>
                </a:solidFill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>
              <a:defRPr sz="1800">
                <a:solidFill>
                  <a:srgbClr val="332B60"/>
                </a:solidFill>
              </a:defRPr>
            </a:lvl4pPr>
            <a:lvl5pPr marL="1771650" marR="0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>
              <a:defRPr sz="1800">
                <a:solidFill>
                  <a:srgbClr val="332B60"/>
                </a:solidFill>
              </a:defRPr>
            </a:lvl7pPr>
          </a:lstStyle>
          <a:p>
            <a:pPr>
              <a:buClr>
                <a:srgbClr val="E4067E"/>
              </a:buClr>
            </a:pP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Vivamus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hendrerit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Proin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dapibus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Praesent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ultrice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ces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nulla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sit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amet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lacus.</a:t>
            </a:r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solidFill>
                  <a:srgbClr val="332B60"/>
                </a:solidFill>
              </a:rPr>
              <a:t>Ut</a:t>
            </a:r>
            <a:r>
              <a:rPr lang="en-US" altLang="en-US" sz="1800" dirty="0">
                <a:solidFill>
                  <a:srgbClr val="332B60"/>
                </a:solidFill>
              </a:rPr>
              <a:t> vitae </a:t>
            </a:r>
            <a:r>
              <a:rPr lang="en-US" altLang="en-US" sz="1800" dirty="0" err="1">
                <a:solidFill>
                  <a:srgbClr val="332B60"/>
                </a:solidFill>
              </a:rPr>
              <a:t>nunc</a:t>
            </a:r>
            <a:r>
              <a:rPr lang="en-US" altLang="en-US" sz="1800" dirty="0">
                <a:solidFill>
                  <a:srgbClr val="332B60"/>
                </a:solidFill>
              </a:rPr>
              <a:t> non </a:t>
            </a:r>
            <a:r>
              <a:rPr lang="en-US" altLang="en-US" sz="1800" dirty="0" err="1">
                <a:solidFill>
                  <a:srgbClr val="332B60"/>
                </a:solidFill>
              </a:rPr>
              <a:t>pede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tristique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sagittis</a:t>
            </a:r>
            <a:r>
              <a:rPr lang="en-US" altLang="en-US" sz="1800" dirty="0">
                <a:solidFill>
                  <a:srgbClr val="332B60"/>
                </a:solidFill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</a:rPr>
              <a:t>Aliquam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imperdiet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elit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vel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justo</a:t>
            </a:r>
            <a:r>
              <a:rPr lang="en-US" altLang="en-US" sz="1800" dirty="0">
                <a:solidFill>
                  <a:srgbClr val="332B60"/>
                </a:solidFill>
              </a:rPr>
              <a:t>. </a:t>
            </a:r>
          </a:p>
          <a:p>
            <a:pPr lvl="2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solidFill>
                  <a:srgbClr val="332B60"/>
                </a:solidFill>
              </a:rPr>
              <a:t>Quisque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porttitor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imperiandiet</a:t>
            </a:r>
            <a:r>
              <a:rPr lang="en-US" altLang="en-US" sz="1800" dirty="0">
                <a:solidFill>
                  <a:srgbClr val="332B60"/>
                </a:solidFill>
              </a:rPr>
              <a:t> qua.</a:t>
            </a:r>
          </a:p>
          <a:p>
            <a:pPr lvl="3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332B60"/>
                </a:solidFill>
              </a:rPr>
              <a:t>Phasellus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vel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lectus</a:t>
            </a:r>
            <a:r>
              <a:rPr lang="en-US" altLang="en-US" dirty="0">
                <a:solidFill>
                  <a:srgbClr val="332B60"/>
                </a:solidFill>
              </a:rPr>
              <a:t> at </a:t>
            </a:r>
            <a:r>
              <a:rPr lang="en-US" altLang="en-US" dirty="0" err="1">
                <a:solidFill>
                  <a:srgbClr val="332B60"/>
                </a:solidFill>
              </a:rPr>
              <a:t>orci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ornare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ultrices</a:t>
            </a:r>
            <a:r>
              <a:rPr lang="en-US" altLang="en-US" dirty="0">
                <a:solidFill>
                  <a:srgbClr val="332B60"/>
                </a:solidFill>
              </a:rPr>
              <a:t>. Viva </a:t>
            </a:r>
            <a:r>
              <a:rPr lang="en-US" altLang="en-US" dirty="0" err="1">
                <a:solidFill>
                  <a:srgbClr val="332B60"/>
                </a:solidFill>
              </a:rPr>
              <a:t>etmus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justo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est</a:t>
            </a:r>
            <a:r>
              <a:rPr lang="en-US" altLang="en-US" dirty="0">
                <a:solidFill>
                  <a:srgbClr val="332B60"/>
                </a:solidFill>
              </a:rPr>
              <a:t>, </a:t>
            </a:r>
            <a:r>
              <a:rPr lang="en-US" altLang="en-US" dirty="0" err="1">
                <a:solidFill>
                  <a:srgbClr val="332B60"/>
                </a:solidFill>
              </a:rPr>
              <a:t>vulputate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eu</a:t>
            </a:r>
            <a:r>
              <a:rPr lang="et-EE" altLang="en-US" dirty="0">
                <a:solidFill>
                  <a:srgbClr val="332B60"/>
                </a:solidFill>
              </a:rPr>
              <a:t>.</a:t>
            </a:r>
          </a:p>
          <a:p>
            <a:pPr lvl="4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332B60"/>
                </a:solidFill>
              </a:rPr>
              <a:t>Phasellus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vel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lectus</a:t>
            </a:r>
            <a:r>
              <a:rPr lang="en-US" altLang="en-US" dirty="0">
                <a:solidFill>
                  <a:srgbClr val="332B60"/>
                </a:solidFill>
              </a:rPr>
              <a:t> at </a:t>
            </a:r>
            <a:r>
              <a:rPr lang="en-US" altLang="en-US" dirty="0" err="1">
                <a:solidFill>
                  <a:srgbClr val="332B60"/>
                </a:solidFill>
              </a:rPr>
              <a:t>orci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ornare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ultrices</a:t>
            </a:r>
            <a:r>
              <a:rPr lang="en-US" altLang="en-US" dirty="0">
                <a:solidFill>
                  <a:srgbClr val="332B60"/>
                </a:solidFill>
              </a:rPr>
              <a:t>. Viva </a:t>
            </a:r>
            <a:r>
              <a:rPr lang="en-US" altLang="en-US" dirty="0" err="1">
                <a:solidFill>
                  <a:srgbClr val="332B60"/>
                </a:solidFill>
              </a:rPr>
              <a:t>etmus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justo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est</a:t>
            </a:r>
            <a:r>
              <a:rPr lang="en-US" altLang="en-US" dirty="0">
                <a:solidFill>
                  <a:srgbClr val="332B60"/>
                </a:solidFill>
              </a:rPr>
              <a:t>, </a:t>
            </a:r>
            <a:r>
              <a:rPr lang="en-US" altLang="en-US" dirty="0" err="1">
                <a:solidFill>
                  <a:srgbClr val="332B60"/>
                </a:solidFill>
              </a:rPr>
              <a:t>vulputate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eu</a:t>
            </a:r>
            <a:r>
              <a:rPr lang="et-EE" altLang="en-US" dirty="0">
                <a:solidFill>
                  <a:srgbClr val="332B60"/>
                </a:solidFill>
              </a:rPr>
              <a:t>.</a:t>
            </a:r>
          </a:p>
          <a:p>
            <a:pPr lvl="5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332B60"/>
                </a:solidFill>
              </a:rPr>
              <a:t>Phasellus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vel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lectus</a:t>
            </a:r>
            <a:r>
              <a:rPr lang="en-US" altLang="en-US" dirty="0">
                <a:solidFill>
                  <a:srgbClr val="332B60"/>
                </a:solidFill>
              </a:rPr>
              <a:t> at </a:t>
            </a:r>
            <a:r>
              <a:rPr lang="en-US" altLang="en-US" dirty="0" err="1">
                <a:solidFill>
                  <a:srgbClr val="332B60"/>
                </a:solidFill>
              </a:rPr>
              <a:t>orci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ornare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ultrices</a:t>
            </a:r>
            <a:r>
              <a:rPr lang="en-US" altLang="en-US" dirty="0">
                <a:solidFill>
                  <a:srgbClr val="332B60"/>
                </a:solidFill>
              </a:rPr>
              <a:t>. Viva </a:t>
            </a:r>
            <a:r>
              <a:rPr lang="en-US" altLang="en-US" dirty="0" err="1">
                <a:solidFill>
                  <a:srgbClr val="332B60"/>
                </a:solidFill>
              </a:rPr>
              <a:t>etmus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justo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est</a:t>
            </a:r>
            <a:r>
              <a:rPr lang="en-US" altLang="en-US" dirty="0">
                <a:solidFill>
                  <a:srgbClr val="332B60"/>
                </a:solidFill>
              </a:rPr>
              <a:t>, </a:t>
            </a:r>
            <a:r>
              <a:rPr lang="en-US" altLang="en-US" dirty="0" err="1">
                <a:solidFill>
                  <a:srgbClr val="332B60"/>
                </a:solidFill>
              </a:rPr>
              <a:t>vulputate</a:t>
            </a:r>
            <a:r>
              <a:rPr lang="en-US" altLang="en-US" dirty="0">
                <a:solidFill>
                  <a:srgbClr val="332B60"/>
                </a:solidFill>
              </a:rPr>
              <a:t> </a:t>
            </a:r>
            <a:r>
              <a:rPr lang="en-US" altLang="en-US" dirty="0" err="1">
                <a:solidFill>
                  <a:srgbClr val="332B60"/>
                </a:solidFill>
              </a:rPr>
              <a:t>eu</a:t>
            </a:r>
            <a:r>
              <a:rPr lang="et-EE" altLang="en-US" dirty="0">
                <a:solidFill>
                  <a:srgbClr val="332B60"/>
                </a:solidFill>
              </a:rPr>
              <a:t>.</a:t>
            </a:r>
            <a:endParaRPr lang="en-US" altLang="en-US" dirty="0">
              <a:solidFill>
                <a:srgbClr val="332B60"/>
              </a:solidFill>
            </a:endParaRPr>
          </a:p>
          <a:p>
            <a:pPr>
              <a:buClr>
                <a:srgbClr val="E4067E"/>
              </a:buClr>
            </a:pPr>
            <a:r>
              <a:rPr lang="et-EE" altLang="en-US" sz="1800" dirty="0">
                <a:solidFill>
                  <a:srgbClr val="332B60"/>
                </a:solidFill>
                <a:latin typeface="+mn-lt"/>
              </a:rPr>
              <a:t>B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ibendum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hendrerit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rutrum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ut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,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turpis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Sed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  <a:latin typeface="+mn-lt"/>
              </a:rPr>
              <a:t>velit</a:t>
            </a:r>
            <a:r>
              <a:rPr lang="en-US" altLang="en-US" sz="1800" dirty="0">
                <a:solidFill>
                  <a:srgbClr val="332B60"/>
                </a:solidFill>
                <a:latin typeface="+mn-lt"/>
              </a:rPr>
              <a:t>. </a:t>
            </a:r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solidFill>
                  <a:srgbClr val="332B60"/>
                </a:solidFill>
              </a:rPr>
              <a:t>Sed</a:t>
            </a:r>
            <a:r>
              <a:rPr lang="en-US" altLang="en-US" sz="1800" dirty="0">
                <a:solidFill>
                  <a:srgbClr val="332B60"/>
                </a:solidFill>
              </a:rPr>
              <a:t> semper </a:t>
            </a:r>
            <a:r>
              <a:rPr lang="en-US" altLang="en-US" sz="1800" dirty="0" err="1">
                <a:solidFill>
                  <a:srgbClr val="332B60"/>
                </a:solidFill>
              </a:rPr>
              <a:t>augue</a:t>
            </a:r>
            <a:r>
              <a:rPr lang="en-US" altLang="en-US" sz="1800" dirty="0">
                <a:solidFill>
                  <a:srgbClr val="332B60"/>
                </a:solidFill>
              </a:rPr>
              <a:t>.</a:t>
            </a:r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 dirty="0"/>
          </a:p>
          <a:p>
            <a:pPr lvl="2"/>
            <a:endParaRPr lang="et-EE" dirty="0"/>
          </a:p>
          <a:p>
            <a:pPr lvl="0"/>
            <a:endParaRPr lang="et-EE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2183498" y="3244275"/>
            <a:ext cx="8790444" cy="2530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Diagrammi lisamiseks klõpsake ikooni</a:t>
            </a:r>
            <a:endParaRPr lang="en-US" noProof="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2171700" y="2144993"/>
            <a:ext cx="8790444" cy="90180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1430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t-EE" dirty="0"/>
              <a:t>Redigeeri juhtslaidi tekstilaade</a:t>
            </a:r>
          </a:p>
          <a:p>
            <a:pPr lvl="1"/>
            <a:r>
              <a:rPr lang="et-EE" dirty="0"/>
              <a:t>Redigeeri teksti</a:t>
            </a:r>
          </a:p>
          <a:p>
            <a:pPr lvl="2"/>
            <a:r>
              <a:rPr lang="et-EE" dirty="0"/>
              <a:t>Redigeeri teksti</a:t>
            </a:r>
          </a:p>
          <a:p>
            <a:pPr lvl="2"/>
            <a:endParaRPr lang="et-EE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 tekstilaade</a:t>
            </a:r>
          </a:p>
        </p:txBody>
      </p:sp>
      <p:sp>
        <p:nvSpPr>
          <p:cNvPr id="6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 tekstilaade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t-EE" noProof="0" dirty="0"/>
              <a:t>Pildi lisamiseks klõpsake ikooni</a:t>
            </a:r>
            <a:endParaRPr lang="en-US" noProof="0" dirty="0"/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t-EE" noProof="0" dirty="0"/>
              <a:t>Diagrammi lisamiseks klõpsake ikooni</a:t>
            </a:r>
            <a:endParaRPr lang="en-US" noProof="0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01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1430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 dirty="0"/>
              <a:t>Redigeeri juhtslaidi tekstilaade</a:t>
            </a:r>
          </a:p>
          <a:p>
            <a:pPr lvl="1"/>
            <a:r>
              <a:rPr lang="et-EE" dirty="0"/>
              <a:t>Redigeeri teksti</a:t>
            </a:r>
          </a:p>
          <a:p>
            <a:pPr lvl="2"/>
            <a:r>
              <a:rPr lang="et-EE" dirty="0"/>
              <a:t>Redigeeri teksti</a:t>
            </a:r>
          </a:p>
          <a:p>
            <a:pPr marL="160020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</a:t>
            </a:r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</a:t>
            </a:r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</a:t>
            </a:r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 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Pildi lisamiseks klõpsake ikooni</a:t>
            </a:r>
            <a:endParaRPr lang="en-US" noProof="0" dirty="0"/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01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1430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 dirty="0"/>
              <a:t>Redigeeri juhtslaidi tekstilaade</a:t>
            </a:r>
          </a:p>
          <a:p>
            <a:pPr lvl="1"/>
            <a:r>
              <a:rPr lang="et-EE" dirty="0"/>
              <a:t>Redigeeri teksti</a:t>
            </a:r>
          </a:p>
          <a:p>
            <a:pPr lvl="2"/>
            <a:r>
              <a:rPr lang="et-EE" dirty="0"/>
              <a:t>Redigeeri teksti</a:t>
            </a:r>
          </a:p>
          <a:p>
            <a:pPr marL="160020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</a:t>
            </a:r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</a:t>
            </a:r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</a:t>
            </a:r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 dirty="0"/>
              <a:t>Redigeeri teksti </a:t>
            </a:r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89"/>
            <a:ext cx="4351731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 tekstilaade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 dirty="0"/>
              <a:t>Redigeeri juhtslaidi tekstilaade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2171701" y="1628776"/>
            <a:ext cx="4351338" cy="333633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Diagrammi lisamiseks klõpsake ikooni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Diagrammi lisamiseks klõpsake ikooni</a:t>
            </a:r>
            <a:endParaRPr lang="en-US" noProof="0" dirty="0"/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2171700" y="549276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Pildi lisamiseks klõpsake ikooni</a:t>
            </a:r>
            <a:endParaRPr lang="en-US" noProof="0" dirty="0"/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7511753" y="3459344"/>
            <a:ext cx="3624561" cy="230963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Pildi lisamiseks klõpsake ikooni</a:t>
            </a:r>
            <a:endParaRPr lang="en-US" noProof="0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 dirty="0"/>
              <a:t>Pildi lisamiseks klõpsake ikooni</a:t>
            </a:r>
            <a:endParaRPr lang="en-US" noProof="0" dirty="0"/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t-EE" dirty="0"/>
              <a:t>Redigeeri juhtslaidi</a:t>
            </a:r>
          </a:p>
          <a:p>
            <a:pPr lvl="0"/>
            <a:r>
              <a:rPr lang="et-EE" dirty="0"/>
              <a:t>Vajadusel kahel real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28776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t-EE" noProof="0" dirty="0"/>
              <a:t>Tabeli lisamiseks klõpsake ikooni</a:t>
            </a:r>
            <a:endParaRPr lang="en-US" noProof="0" dirty="0"/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 dirty="0"/>
              <a:t>TALLINNA TEHNIKAÜLIKOOL</a:t>
            </a:r>
            <a:endParaRPr lang="en-US" altLang="en-US" sz="1200" b="0" dirty="0"/>
          </a:p>
        </p:txBody>
      </p:sp>
      <p:cxnSp>
        <p:nvCxnSpPr>
          <p:cNvPr id="5" name="Straight Connector 8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sldNum="0"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429" r="-1" b="21616"/>
          <a:stretch/>
        </p:blipFill>
        <p:spPr>
          <a:xfrm>
            <a:off x="-19606" y="-34834"/>
            <a:ext cx="12211606" cy="491108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8" name="Teksti kohatäide 4"/>
          <p:cNvSpPr txBox="1">
            <a:spLocks/>
          </p:cNvSpPr>
          <p:nvPr/>
        </p:nvSpPr>
        <p:spPr>
          <a:xfrm>
            <a:off x="953640" y="4814930"/>
            <a:ext cx="6927167" cy="3488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kern="1200" cap="all" baseline="0">
                <a:solidFill>
                  <a:schemeClr val="accent3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2900" dirty="0">
                <a:solidFill>
                  <a:schemeClr val="tx2"/>
                </a:solidFill>
              </a:rPr>
              <a:t>Telefoniraamat</a:t>
            </a:r>
            <a:endParaRPr lang="en-US" altLang="en-US" sz="2900" dirty="0">
              <a:solidFill>
                <a:schemeClr val="accent1"/>
              </a:solidFill>
            </a:endParaRPr>
          </a:p>
          <a:p>
            <a:r>
              <a:rPr lang="en-US" altLang="en-US" sz="2900" dirty="0" err="1">
                <a:solidFill>
                  <a:schemeClr val="accent1"/>
                </a:solidFill>
              </a:rPr>
              <a:t>Raido</a:t>
            </a:r>
            <a:r>
              <a:rPr lang="en-US" altLang="en-US" sz="2900" dirty="0">
                <a:solidFill>
                  <a:schemeClr val="accent1"/>
                </a:solidFill>
              </a:rPr>
              <a:t> </a:t>
            </a:r>
            <a:r>
              <a:rPr lang="en-US" altLang="en-US" sz="2900" dirty="0" err="1">
                <a:solidFill>
                  <a:schemeClr val="accent1"/>
                </a:solidFill>
              </a:rPr>
              <a:t>priske</a:t>
            </a:r>
            <a:r>
              <a:rPr lang="en-US" altLang="en-US" sz="2900" dirty="0">
                <a:solidFill>
                  <a:schemeClr val="accent1"/>
                </a:solidFill>
              </a:rPr>
              <a:t> ja art </a:t>
            </a:r>
            <a:r>
              <a:rPr lang="en-US" altLang="en-US" sz="2900" dirty="0" err="1">
                <a:solidFill>
                  <a:schemeClr val="accent1"/>
                </a:solidFill>
              </a:rPr>
              <a:t>mehilane</a:t>
            </a:r>
            <a:endParaRPr lang="et-EE" altLang="en-US" sz="2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2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332B60"/>
                </a:solidFill>
              </a:rPr>
              <a:t>Eesm</a:t>
            </a:r>
            <a:r>
              <a:rPr lang="en-US" altLang="en-US" dirty="0" err="1"/>
              <a:t>ärk</a:t>
            </a:r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1126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699" y="1628775"/>
            <a:ext cx="9115425" cy="627315"/>
          </a:xfrm>
        </p:spPr>
        <p:txBody>
          <a:bodyPr/>
          <a:lstStyle/>
          <a:p>
            <a:r>
              <a:rPr lang="en-US" altLang="en-US" sz="1800" dirty="0" err="1">
                <a:solidFill>
                  <a:srgbClr val="332B60"/>
                </a:solidFill>
              </a:rPr>
              <a:t>Meie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eesmärk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oli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luua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lihtne</a:t>
            </a:r>
            <a:r>
              <a:rPr lang="en-US" altLang="en-US" sz="1800" dirty="0">
                <a:solidFill>
                  <a:srgbClr val="332B60"/>
                </a:solidFill>
              </a:rPr>
              <a:t>, </a:t>
            </a:r>
            <a:r>
              <a:rPr lang="en-US" altLang="en-US" sz="1800" dirty="0" err="1">
                <a:solidFill>
                  <a:srgbClr val="332B60"/>
                </a:solidFill>
              </a:rPr>
              <a:t>kuid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töötav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telefoniraamat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Pythonis</a:t>
            </a:r>
            <a:r>
              <a:rPr lang="en-US" altLang="en-US" sz="1800" dirty="0">
                <a:solidFill>
                  <a:srgbClr val="332B60"/>
                </a:solidFill>
              </a:rPr>
              <a:t>. </a:t>
            </a:r>
            <a:r>
              <a:rPr lang="en-US" altLang="en-US" sz="1800" dirty="0" err="1">
                <a:solidFill>
                  <a:srgbClr val="332B60"/>
                </a:solidFill>
              </a:rPr>
              <a:t>Valisime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selle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teema</a:t>
            </a:r>
            <a:r>
              <a:rPr lang="en-US" altLang="en-US" sz="1800" dirty="0">
                <a:solidFill>
                  <a:srgbClr val="332B60"/>
                </a:solidFill>
              </a:rPr>
              <a:t>, </a:t>
            </a:r>
            <a:r>
              <a:rPr lang="en-US" altLang="en-US" sz="1800" dirty="0" err="1">
                <a:solidFill>
                  <a:srgbClr val="332B60"/>
                </a:solidFill>
              </a:rPr>
              <a:t>sest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telefoniraamatud</a:t>
            </a:r>
            <a:r>
              <a:rPr lang="en-US" altLang="en-US" sz="1800" dirty="0">
                <a:solidFill>
                  <a:srgbClr val="332B60"/>
                </a:solidFill>
              </a:rPr>
              <a:t> on </a:t>
            </a:r>
            <a:r>
              <a:rPr lang="en-US" altLang="en-US" sz="1800" dirty="0" err="1">
                <a:solidFill>
                  <a:srgbClr val="332B60"/>
                </a:solidFill>
              </a:rPr>
              <a:t>kriitilised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rakendused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tänapäeval</a:t>
            </a:r>
            <a:r>
              <a:rPr lang="en-US" altLang="en-US" dirty="0"/>
              <a:t>.</a:t>
            </a:r>
            <a:endParaRPr lang="en-US" altLang="en-US" sz="1800" dirty="0">
              <a:solidFill>
                <a:srgbClr val="332B60"/>
              </a:solidFill>
            </a:endParaRPr>
          </a:p>
          <a:p>
            <a:endParaRPr lang="en-US" altLang="en-US" sz="1800" dirty="0">
              <a:solidFill>
                <a:srgbClr val="332B60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D135218-498F-7A5C-0290-8260FC87D4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-1022" b="-866"/>
          <a:stretch/>
        </p:blipFill>
        <p:spPr>
          <a:xfrm>
            <a:off x="3310913" y="2256090"/>
            <a:ext cx="5570174" cy="3395257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332B60"/>
                </a:solidFill>
              </a:rPr>
              <a:t>Telefoniraamat</a:t>
            </a:r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1126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699" y="1628775"/>
            <a:ext cx="9115425" cy="627315"/>
          </a:xfrm>
        </p:spPr>
        <p:txBody>
          <a:bodyPr/>
          <a:lstStyle/>
          <a:p>
            <a:pPr algn="ctr"/>
            <a:r>
              <a:rPr lang="en-US" altLang="en-US" sz="1800" dirty="0" err="1">
                <a:solidFill>
                  <a:srgbClr val="332B60"/>
                </a:solidFill>
              </a:rPr>
              <a:t>Kõige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pealt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räägime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telefoniraamatu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visuaalsest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osast</a:t>
            </a:r>
            <a:r>
              <a:rPr lang="en-US" altLang="en-US" sz="1800" dirty="0">
                <a:solidFill>
                  <a:srgbClr val="332B60"/>
                </a:solidFill>
              </a:rPr>
              <a:t> ja </a:t>
            </a:r>
            <a:r>
              <a:rPr lang="en-US" altLang="en-US" sz="1800" dirty="0" err="1">
                <a:solidFill>
                  <a:srgbClr val="332B60"/>
                </a:solidFill>
              </a:rPr>
              <a:t>siis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anname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ülevaate</a:t>
            </a:r>
            <a:r>
              <a:rPr lang="en-US" altLang="en-US" sz="1800" dirty="0">
                <a:solidFill>
                  <a:srgbClr val="332B60"/>
                </a:solidFill>
              </a:rPr>
              <a:t> ka </a:t>
            </a:r>
            <a:r>
              <a:rPr lang="en-US" altLang="en-US" sz="1800" dirty="0" err="1">
                <a:solidFill>
                  <a:srgbClr val="332B60"/>
                </a:solidFill>
              </a:rPr>
              <a:t>funktionaalsest</a:t>
            </a:r>
            <a:r>
              <a:rPr lang="en-US" altLang="en-US" sz="1800" dirty="0">
                <a:solidFill>
                  <a:srgbClr val="332B60"/>
                </a:solidFill>
              </a:rPr>
              <a:t> </a:t>
            </a:r>
            <a:r>
              <a:rPr lang="en-US" altLang="en-US" sz="1800" dirty="0" err="1">
                <a:solidFill>
                  <a:srgbClr val="332B60"/>
                </a:solidFill>
              </a:rPr>
              <a:t>osast</a:t>
            </a:r>
            <a:r>
              <a:rPr lang="en-US" altLang="en-US" sz="1800" dirty="0">
                <a:solidFill>
                  <a:srgbClr val="332B60"/>
                </a:solidFill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1280CA-3781-AB1D-CDF5-B6D16C85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755" y="2256090"/>
            <a:ext cx="5929311" cy="3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0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dirty="0">
                <a:solidFill>
                  <a:srgbClr val="332B60"/>
                </a:solidFill>
              </a:rPr>
              <a:t>HTML ja </a:t>
            </a:r>
            <a:r>
              <a:rPr lang="et-EE" altLang="en-US" dirty="0" err="1">
                <a:solidFill>
                  <a:srgbClr val="332B60"/>
                </a:solidFill>
              </a:rPr>
              <a:t>css</a:t>
            </a:r>
            <a:endParaRPr lang="en-US" altLang="en-US" dirty="0">
              <a:solidFill>
                <a:srgbClr val="332B60"/>
              </a:solidFill>
            </a:endParaRP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79425" y="1172308"/>
            <a:ext cx="6302375" cy="459666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>
                <a:solidFill>
                  <a:srgbClr val="332B60"/>
                </a:solidFill>
              </a:rPr>
              <a:t>HTML ja CSS on veebilehtede ja –rakenduste põhialus. HTML on see osa veebilehest, mis paneb paika elemendid, tekstid jne. CSS omakorda annab võimaluse nende elementide värvi, suurust, asukohta jne muuta.</a:t>
            </a:r>
          </a:p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endParaRPr lang="et-EE" altLang="en-US" sz="1800" dirty="0">
              <a:solidFill>
                <a:srgbClr val="332B6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>
                <a:solidFill>
                  <a:srgbClr val="332B60"/>
                </a:solidFill>
              </a:rPr>
              <a:t>Kuigi kasutasime põhikeelena Pythonit, siis saime läbi „Eel“ teegi tuua sisse ka HTML ja CSS osa.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A4B3D-0611-3DFE-A0C0-55D18DD4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404285"/>
            <a:ext cx="5074812" cy="44516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dirty="0">
                <a:solidFill>
                  <a:srgbClr val="332B60"/>
                </a:solidFill>
              </a:rPr>
              <a:t>Javascript</a:t>
            </a:r>
            <a:endParaRPr lang="en-US" altLang="en-US" dirty="0">
              <a:solidFill>
                <a:srgbClr val="332B60"/>
              </a:solidFill>
            </a:endParaRP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79425" y="1172308"/>
            <a:ext cx="6302375" cy="459666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>
                <a:solidFill>
                  <a:srgbClr val="332B60"/>
                </a:solidFill>
              </a:rPr>
              <a:t>Javascript on programmeerimiskeel, mida kasutatakse, et anda veebilehele funktsionaalsust. Enamasti kasutatakse tänapäeval javascript teeke, nt. </a:t>
            </a:r>
            <a:r>
              <a:rPr lang="et-EE" altLang="en-US" sz="1800" dirty="0" err="1">
                <a:solidFill>
                  <a:srgbClr val="332B60"/>
                </a:solidFill>
              </a:rPr>
              <a:t>React</a:t>
            </a:r>
            <a:r>
              <a:rPr lang="et-EE" altLang="en-US" sz="1800" dirty="0">
                <a:solidFill>
                  <a:srgbClr val="332B60"/>
                </a:solidFill>
              </a:rPr>
              <a:t> JS, aga siin projektis oli nii vähe </a:t>
            </a:r>
            <a:r>
              <a:rPr lang="et-EE" altLang="en-US" sz="1800" dirty="0" err="1">
                <a:solidFill>
                  <a:srgbClr val="332B60"/>
                </a:solidFill>
              </a:rPr>
              <a:t>javascripti</a:t>
            </a:r>
            <a:r>
              <a:rPr lang="et-EE" altLang="en-US" sz="1800" dirty="0">
                <a:solidFill>
                  <a:srgbClr val="332B60"/>
                </a:solidFill>
              </a:rPr>
              <a:t> vaja, et ei hakanud seda lisama.</a:t>
            </a:r>
          </a:p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 err="1">
                <a:solidFill>
                  <a:srgbClr val="332B60"/>
                </a:solidFill>
              </a:rPr>
              <a:t>Javascriptiga</a:t>
            </a:r>
            <a:r>
              <a:rPr lang="et-EE" altLang="en-US" sz="1800" dirty="0">
                <a:solidFill>
                  <a:srgbClr val="332B60"/>
                </a:solidFill>
              </a:rPr>
              <a:t> tekitasime kontakti elemendid dünaamiliselt </a:t>
            </a:r>
            <a:r>
              <a:rPr lang="et-EE" altLang="en-US" sz="1800" dirty="0" err="1">
                <a:solidFill>
                  <a:srgbClr val="332B60"/>
                </a:solidFill>
              </a:rPr>
              <a:t>array</a:t>
            </a:r>
            <a:r>
              <a:rPr lang="et-EE" altLang="en-US" sz="1800" dirty="0">
                <a:solidFill>
                  <a:srgbClr val="332B60"/>
                </a:solidFill>
              </a:rPr>
              <a:t> järgi. Samuti kasutasime </a:t>
            </a:r>
            <a:r>
              <a:rPr lang="et-EE" altLang="en-US" sz="1800" dirty="0" err="1">
                <a:solidFill>
                  <a:srgbClr val="332B60"/>
                </a:solidFill>
              </a:rPr>
              <a:t>javascripti</a:t>
            </a:r>
            <a:r>
              <a:rPr lang="et-EE" altLang="en-US" sz="1800" dirty="0">
                <a:solidFill>
                  <a:srgbClr val="332B60"/>
                </a:solidFill>
              </a:rPr>
              <a:t> otsingute, kontaktide lisamise, kontaktide eemaldamise ja sorteerimise jaoks.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4FF05-D202-9FD0-C736-966C36B9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34" y="205154"/>
            <a:ext cx="2089530" cy="64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dirty="0" err="1">
                <a:solidFill>
                  <a:srgbClr val="332B60"/>
                </a:solidFill>
              </a:rPr>
              <a:t>Python</a:t>
            </a:r>
            <a:r>
              <a:rPr lang="et-EE" altLang="en-US" dirty="0">
                <a:solidFill>
                  <a:srgbClr val="332B60"/>
                </a:solidFill>
              </a:rPr>
              <a:t> (Backend</a:t>
            </a:r>
            <a:r>
              <a:rPr lang="et-EE" altLang="en-US" dirty="0"/>
              <a:t>)</a:t>
            </a:r>
            <a:endParaRPr lang="en-US" altLang="en-US" dirty="0">
              <a:solidFill>
                <a:srgbClr val="332B60"/>
              </a:solidFill>
            </a:endParaRP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79425" y="1172308"/>
            <a:ext cx="6302375" cy="459666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>
                <a:solidFill>
                  <a:srgbClr val="332B60"/>
                </a:solidFill>
              </a:rPr>
              <a:t>Kasutasime Pythonit backend osaks. </a:t>
            </a:r>
            <a:r>
              <a:rPr lang="et-EE" altLang="en-US" sz="1800" dirty="0" err="1">
                <a:solidFill>
                  <a:srgbClr val="332B60"/>
                </a:solidFill>
              </a:rPr>
              <a:t>Python</a:t>
            </a:r>
            <a:r>
              <a:rPr lang="et-EE" altLang="en-US" sz="1800" dirty="0">
                <a:solidFill>
                  <a:srgbClr val="332B60"/>
                </a:solidFill>
              </a:rPr>
              <a:t> edastas „Eel“ teegi abil </a:t>
            </a:r>
            <a:r>
              <a:rPr lang="et-EE" altLang="en-US" sz="1800" dirty="0" err="1">
                <a:solidFill>
                  <a:srgbClr val="332B60"/>
                </a:solidFill>
              </a:rPr>
              <a:t>javascriptile</a:t>
            </a:r>
            <a:r>
              <a:rPr lang="et-EE" altLang="en-US" sz="1800" dirty="0">
                <a:solidFill>
                  <a:srgbClr val="332B60"/>
                </a:solidFill>
              </a:rPr>
              <a:t> informatsiooni.</a:t>
            </a:r>
          </a:p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>
                <a:solidFill>
                  <a:srgbClr val="332B60"/>
                </a:solidFill>
              </a:rPr>
              <a:t>Näiteks, funktsioon </a:t>
            </a:r>
            <a:r>
              <a:rPr lang="et-EE" altLang="en-US" sz="1800" dirty="0" err="1">
                <a:solidFill>
                  <a:srgbClr val="332B60"/>
                </a:solidFill>
              </a:rPr>
              <a:t>get_data</a:t>
            </a:r>
            <a:r>
              <a:rPr lang="et-EE" altLang="en-US" sz="1800" dirty="0">
                <a:solidFill>
                  <a:srgbClr val="332B60"/>
                </a:solidFill>
              </a:rPr>
              <a:t>() avab JSON faili, kus asuvad kontaktid ning edastab selle </a:t>
            </a:r>
            <a:r>
              <a:rPr lang="et-EE" altLang="en-US" sz="1800" dirty="0" err="1">
                <a:solidFill>
                  <a:srgbClr val="332B60"/>
                </a:solidFill>
              </a:rPr>
              <a:t>javascriptile</a:t>
            </a:r>
            <a:r>
              <a:rPr lang="et-EE" altLang="en-US" sz="1800" dirty="0">
                <a:solidFill>
                  <a:srgbClr val="332B60"/>
                </a:solidFill>
              </a:rPr>
              <a:t>, et saaks luua kontaktid veebilehele.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7A538-C956-AED3-A0C6-D79FCC84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137" y="549275"/>
            <a:ext cx="3712823" cy="56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 dirty="0">
                <a:solidFill>
                  <a:srgbClr val="332B60"/>
                </a:solidFill>
              </a:rPr>
              <a:t>Raskused</a:t>
            </a:r>
            <a:endParaRPr lang="en-US" altLang="en-US" dirty="0">
              <a:solidFill>
                <a:srgbClr val="332B60"/>
              </a:solidFill>
            </a:endParaRPr>
          </a:p>
          <a:p>
            <a:endParaRPr lang="en-US" altLang="en-US" dirty="0">
              <a:solidFill>
                <a:srgbClr val="332B60"/>
              </a:solidFill>
            </a:endParaRPr>
          </a:p>
        </p:txBody>
      </p:sp>
      <p:sp>
        <p:nvSpPr>
          <p:cNvPr id="9219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79425" y="1172308"/>
            <a:ext cx="6302375" cy="459666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r>
              <a:rPr lang="et-EE" altLang="en-US" sz="1800" dirty="0">
                <a:solidFill>
                  <a:srgbClr val="332B60"/>
                </a:solidFill>
              </a:rPr>
              <a:t>Selle projektiga erilisi raskusi ei tekkinud. Kõik kasutatud keeled on meile </a:t>
            </a:r>
            <a:r>
              <a:rPr lang="et-EE" altLang="en-US" sz="1800">
                <a:solidFill>
                  <a:srgbClr val="332B60"/>
                </a:solidFill>
              </a:rPr>
              <a:t>tuttavad.</a:t>
            </a:r>
            <a:endParaRPr lang="et-EE" altLang="en-US" sz="1800" dirty="0">
              <a:solidFill>
                <a:srgbClr val="332B60"/>
              </a:solidFill>
            </a:endParaRPr>
          </a:p>
          <a:p>
            <a:pPr marL="0" indent="0">
              <a:lnSpc>
                <a:spcPct val="100000"/>
              </a:lnSpc>
              <a:buClr>
                <a:srgbClr val="E4067E"/>
              </a:buClr>
              <a:buNone/>
            </a:pPr>
            <a:endParaRPr lang="et-EE" altLang="en-US" sz="1800" dirty="0">
              <a:solidFill>
                <a:srgbClr val="332B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5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429" r="-1" b="21616"/>
          <a:stretch/>
        </p:blipFill>
        <p:spPr>
          <a:xfrm>
            <a:off x="-19606" y="-34834"/>
            <a:ext cx="12211606" cy="491108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  <p:sp>
        <p:nvSpPr>
          <p:cNvPr id="8" name="Teksti kohatäide 4"/>
          <p:cNvSpPr txBox="1">
            <a:spLocks/>
          </p:cNvSpPr>
          <p:nvPr/>
        </p:nvSpPr>
        <p:spPr>
          <a:xfrm>
            <a:off x="953640" y="4814930"/>
            <a:ext cx="10581868" cy="3488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kern="1200" cap="all" baseline="0">
                <a:solidFill>
                  <a:schemeClr val="accent3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t-EE" altLang="en-US" sz="2900" dirty="0">
                <a:solidFill>
                  <a:schemeClr val="tx2"/>
                </a:solidFill>
              </a:rPr>
              <a:t>Täname kuulamast</a:t>
            </a:r>
            <a:endParaRPr lang="en-US" altLang="en-US" sz="2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4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TÜ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EWNEW" id="{65034802-83F1-DE41-A876-6851A238EDFE}" vid="{814C7433-F944-B249-91D8-8F253693EC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</TotalTime>
  <Words>227</Words>
  <Application>Microsoft Macintosh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Verdana</vt:lpstr>
      <vt:lpstr>Wingdings</vt:lpstr>
      <vt:lpstr>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Tallinn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PowerPointi esitlus</dc:title>
  <dc:creator>Anu Teder</dc:creator>
  <cp:lastModifiedBy>Raido Priske</cp:lastModifiedBy>
  <cp:revision>132</cp:revision>
  <dcterms:created xsi:type="dcterms:W3CDTF">2018-09-19T06:51:01Z</dcterms:created>
  <dcterms:modified xsi:type="dcterms:W3CDTF">2024-01-10T16:04:33Z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9643374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</Properties>
</file>